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81" r:id="rId5"/>
    <p:sldId id="28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3" r:id="rId24"/>
    <p:sldId id="277" r:id="rId25"/>
    <p:sldId id="276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1645-2C20-7C44-865F-4C4211354519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16CA8-35F7-1740-97D8-88148FB62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5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46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4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68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heavy paper for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9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11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87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59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59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Diet</a:t>
            </a:r>
            <a:r>
              <a:rPr lang="en-US" baseline="0" dirty="0" smtClean="0"/>
              <a:t> and nutrition can go out the window for a “Special Occasion” – but not at the Weight Watchers Convention!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1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r>
              <a:rPr lang="en-US" baseline="0" dirty="0" smtClean="0"/>
              <a:t> side ordering involves a menu selection much like a restaurant – keep good records – can be very expensive.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53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2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r>
              <a:rPr lang="en-US" baseline="0" dirty="0" smtClean="0"/>
              <a:t> – are you available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Number of Guests impacts the fees in relation to the budget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Location – and its facilities – are there any kitchen facilities – proper ventilation and electrical, plumbing,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58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76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74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172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07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10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serve meat at a P.E.T.A conference</a:t>
            </a:r>
          </a:p>
          <a:p>
            <a:endParaRPr lang="en-US" dirty="0" smtClean="0"/>
          </a:p>
          <a:p>
            <a:r>
              <a:rPr lang="en-US" dirty="0" smtClean="0"/>
              <a:t>Allergies</a:t>
            </a:r>
            <a:r>
              <a:rPr lang="en-US" baseline="0" dirty="0" smtClean="0"/>
              <a:t> – or special occasion foods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7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r>
              <a:rPr lang="en-US" baseline="0" dirty="0" smtClean="0"/>
              <a:t> might include tables preset with salads and desserts with a buffet – or the dessert station as a food station – popular in Detroit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70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31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– an Office</a:t>
            </a:r>
            <a:r>
              <a:rPr lang="en-US" baseline="0" dirty="0" smtClean="0"/>
              <a:t> Christmas party for clients – Gray Harrison Robinson for example – several floors of the building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stations can be replenished somewhat like a buffet – or manned such as a meat carver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45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33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Verbal and visual presentations – make sure it is as described and comes out that way –</a:t>
            </a:r>
          </a:p>
          <a:p>
            <a:endParaRPr lang="en-US" dirty="0" smtClean="0"/>
          </a:p>
          <a:p>
            <a:r>
              <a:rPr lang="en-US" dirty="0" smtClean="0"/>
              <a:t>Sometimes</a:t>
            </a:r>
            <a:r>
              <a:rPr lang="en-US" baseline="0" dirty="0" smtClean="0"/>
              <a:t> it’s not like the picture – “I’m a French Model”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32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Scallops that used a beef</a:t>
            </a:r>
            <a:r>
              <a:rPr lang="en-US" baseline="0" dirty="0" smtClean="0"/>
              <a:t> protein binder – would violate vegetarian and Hindu beliefs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CA8-35F7-1740-97D8-88148FB62F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86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Menu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Chapter 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4635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56746"/>
          </a:xfrm>
        </p:spPr>
        <p:txBody>
          <a:bodyPr/>
          <a:lstStyle/>
          <a:p>
            <a:r>
              <a:rPr lang="en-US" dirty="0" smtClean="0"/>
              <a:t>Catering 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297183"/>
            <a:ext cx="7583487" cy="47405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Federal Truth-in-Menu laws require that menus accurately describe the foods offered: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	Brand Names – must be used “as is”</a:t>
            </a: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	Means of Preservation – e.g. “Never Frozen”, Fresh 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Merchandising Terms – home style vs. homemade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Point of origin – Maine Lobster, Champagne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Price – all must be disclosed (service charges,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Product Identification – reserve the right to substitute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Quality – USDA Prime, Choice,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Quantity – 5 oz. 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Type or preparation</a:t>
            </a:r>
          </a:p>
          <a:p>
            <a:pPr marL="282575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8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Dietary and Nutritional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 must be accurate – such as ‘Fat Free’ or ‘low sodium’ </a:t>
            </a:r>
          </a:p>
          <a:p>
            <a:r>
              <a:rPr lang="en-US" dirty="0" smtClean="0"/>
              <a:t>Should know all ingredients for client safety – such as allergens </a:t>
            </a:r>
          </a:p>
          <a:p>
            <a:r>
              <a:rPr lang="en-US" dirty="0" smtClean="0"/>
              <a:t>Also should be aware of any binders used in foods and their origins</a:t>
            </a:r>
          </a:p>
          <a:p>
            <a:r>
              <a:rPr lang="en-US" dirty="0" smtClean="0"/>
              <a:t>Nutritional content claims should be support by laboratory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46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“8” Allergens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Eggs</a:t>
            </a:r>
          </a:p>
          <a:p>
            <a:r>
              <a:rPr lang="en-US" dirty="0" smtClean="0"/>
              <a:t>Milk (also casein, whey)</a:t>
            </a:r>
          </a:p>
          <a:p>
            <a:r>
              <a:rPr lang="en-US" dirty="0" smtClean="0"/>
              <a:t>Peanuts</a:t>
            </a:r>
          </a:p>
          <a:p>
            <a:r>
              <a:rPr lang="en-US" dirty="0" smtClean="0"/>
              <a:t>Tree nuts</a:t>
            </a:r>
          </a:p>
          <a:p>
            <a:r>
              <a:rPr lang="en-US" dirty="0" smtClean="0"/>
              <a:t>Fish </a:t>
            </a:r>
          </a:p>
          <a:p>
            <a:r>
              <a:rPr lang="en-US" dirty="0" smtClean="0"/>
              <a:t>Shellfish</a:t>
            </a:r>
          </a:p>
          <a:p>
            <a:r>
              <a:rPr lang="en-US" dirty="0" smtClean="0"/>
              <a:t>Soy</a:t>
            </a:r>
          </a:p>
          <a:p>
            <a:r>
              <a:rPr lang="en-US" dirty="0" smtClean="0"/>
              <a:t>Wheat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28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Preprinted menus offer advantages such as: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	Client can respond quickly by reading the menu – either 	selecting certain items or using them to develop others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	Help ‘control’ clients by offering specific choices best 	suited to off premise catering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	Kitchen Staff are already familiar with the menu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36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convey the image you want to project</a:t>
            </a:r>
          </a:p>
          <a:p>
            <a:r>
              <a:rPr lang="en-US" dirty="0" smtClean="0"/>
              <a:t>Should be easy to read</a:t>
            </a:r>
          </a:p>
          <a:p>
            <a:r>
              <a:rPr lang="en-US" dirty="0" smtClean="0"/>
              <a:t>Should include brief descriptions</a:t>
            </a:r>
          </a:p>
          <a:p>
            <a:r>
              <a:rPr lang="en-US" dirty="0" smtClean="0"/>
              <a:t>Use exciting words – Juicy, Succulent, Enticing,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Spell check is just the first step – </a:t>
            </a:r>
          </a:p>
          <a:p>
            <a:pPr lvl="1"/>
            <a:r>
              <a:rPr lang="en-US" dirty="0" smtClean="0"/>
              <a:t>Eye Sea Wi !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3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451928"/>
          </a:xfrm>
        </p:spPr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832928"/>
            <a:ext cx="7583487" cy="52048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a Rule, keep Off Premise Menus Simple</a:t>
            </a:r>
          </a:p>
          <a:p>
            <a:r>
              <a:rPr lang="en-US" dirty="0" smtClean="0"/>
              <a:t>Consider appropriateness of foods, textures, shapes and flavors</a:t>
            </a:r>
          </a:p>
          <a:p>
            <a:r>
              <a:rPr lang="en-US" dirty="0" smtClean="0"/>
              <a:t>Make it sound good! </a:t>
            </a:r>
          </a:p>
          <a:p>
            <a:r>
              <a:rPr lang="en-US" dirty="0" smtClean="0"/>
              <a:t>Have dual entrée selections – surf and turf,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Do your research  - visit new restaurants, etc.</a:t>
            </a:r>
            <a:endParaRPr lang="en-US" dirty="0"/>
          </a:p>
          <a:p>
            <a:r>
              <a:rPr lang="en-US" dirty="0" smtClean="0"/>
              <a:t>Good Selections include:</a:t>
            </a:r>
          </a:p>
          <a:p>
            <a:pPr lvl="1"/>
            <a:r>
              <a:rPr lang="en-US" dirty="0" smtClean="0"/>
              <a:t>Foods that have worked well in the past</a:t>
            </a:r>
          </a:p>
          <a:p>
            <a:pPr lvl="1"/>
            <a:r>
              <a:rPr lang="en-US" dirty="0" smtClean="0"/>
              <a:t>Foods that the staff have experience with</a:t>
            </a:r>
          </a:p>
          <a:p>
            <a:pPr lvl="1"/>
            <a:r>
              <a:rPr lang="en-US" dirty="0" smtClean="0"/>
              <a:t>Signature Dishes</a:t>
            </a:r>
          </a:p>
          <a:p>
            <a:pPr lvl="1"/>
            <a:r>
              <a:rPr lang="en-US" dirty="0" smtClean="0"/>
              <a:t>Feature locally grown and seasonal foods</a:t>
            </a:r>
          </a:p>
          <a:p>
            <a:pPr lvl="1"/>
            <a:r>
              <a:rPr lang="en-US" dirty="0" smtClean="0"/>
              <a:t>Popular Favorites</a:t>
            </a:r>
          </a:p>
          <a:p>
            <a:pPr lvl="1"/>
            <a:r>
              <a:rPr lang="en-US" dirty="0" smtClean="0"/>
              <a:t>Beverage Selections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37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Diets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Vegans</a:t>
            </a:r>
          </a:p>
          <a:p>
            <a:r>
              <a:rPr lang="en-US" dirty="0" smtClean="0"/>
              <a:t>Lacto-vegetarians</a:t>
            </a:r>
          </a:p>
          <a:p>
            <a:r>
              <a:rPr lang="en-US" dirty="0" err="1" smtClean="0"/>
              <a:t>Ovo</a:t>
            </a:r>
            <a:r>
              <a:rPr lang="en-US" dirty="0" smtClean="0"/>
              <a:t> Lacto vegetarians</a:t>
            </a:r>
          </a:p>
          <a:p>
            <a:r>
              <a:rPr lang="en-US" dirty="0" err="1" smtClean="0"/>
              <a:t>Pescatarians</a:t>
            </a:r>
            <a:endParaRPr lang="en-US" dirty="0" smtClean="0"/>
          </a:p>
          <a:p>
            <a:r>
              <a:rPr lang="en-US" dirty="0" smtClean="0"/>
              <a:t>Low fat</a:t>
            </a:r>
          </a:p>
          <a:p>
            <a:r>
              <a:rPr lang="en-US" dirty="0" smtClean="0"/>
              <a:t>Low cholesterol</a:t>
            </a:r>
          </a:p>
          <a:p>
            <a:r>
              <a:rPr lang="en-US" dirty="0" smtClean="0"/>
              <a:t>Diabetic</a:t>
            </a:r>
          </a:p>
          <a:p>
            <a:r>
              <a:rPr lang="en-US" dirty="0" smtClean="0"/>
              <a:t>Kosher / Halal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10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all 5 senses</a:t>
            </a:r>
          </a:p>
          <a:p>
            <a:pPr lvl="1"/>
            <a:r>
              <a:rPr lang="en-US" dirty="0" smtClean="0"/>
              <a:t>Sight</a:t>
            </a:r>
          </a:p>
          <a:p>
            <a:pPr lvl="1"/>
            <a:r>
              <a:rPr lang="en-US" dirty="0" smtClean="0"/>
              <a:t>Hearing</a:t>
            </a:r>
          </a:p>
          <a:p>
            <a:pPr lvl="1"/>
            <a:r>
              <a:rPr lang="en-US" dirty="0" smtClean="0"/>
              <a:t>Touch</a:t>
            </a:r>
          </a:p>
          <a:p>
            <a:pPr lvl="1"/>
            <a:r>
              <a:rPr lang="en-US" dirty="0" smtClean="0"/>
              <a:t>Smell </a:t>
            </a:r>
          </a:p>
          <a:p>
            <a:pPr lvl="1"/>
            <a:r>
              <a:rPr lang="en-US" dirty="0" smtClean="0"/>
              <a:t>Taste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59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and Holding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lvl="1" indent="0" algn="ctr">
              <a:buNone/>
            </a:pPr>
            <a:r>
              <a:rPr lang="en-US" sz="3600" dirty="0" smtClean="0"/>
              <a:t>Keep Food Safe!!!</a:t>
            </a:r>
          </a:p>
          <a:p>
            <a:pPr marL="282575" lvl="1" indent="0">
              <a:buNone/>
            </a:pPr>
            <a:r>
              <a:rPr lang="en-US" dirty="0" smtClean="0"/>
              <a:t>Platters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Chilled ice displays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Use props from ethnic stores to serve ethnic foods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For plated meals, use unusual plates and platters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2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Culinary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with caterers that specialize in traditional foods, such as “BBQ” or “New England Clam Bake” need to keep up on trends </a:t>
            </a:r>
          </a:p>
          <a:p>
            <a:r>
              <a:rPr lang="en-US" dirty="0" smtClean="0"/>
              <a:t>Trends are cyclical – yesterday’s traditions return, but frequently “with a Twist”</a:t>
            </a:r>
          </a:p>
          <a:p>
            <a:r>
              <a:rPr lang="en-US" dirty="0" smtClean="0"/>
              <a:t>Budget is always and ever will be important</a:t>
            </a:r>
          </a:p>
          <a:p>
            <a:r>
              <a:rPr lang="en-US" dirty="0" smtClean="0"/>
              <a:t>Diet and nutrition -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5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Planning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Qualify the Client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Number of Guests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Budget</a:t>
            </a:r>
          </a:p>
          <a:p>
            <a:pPr lvl="1"/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An Off Premise Event cannot be properly planned until the location and it’s facilities are known</a:t>
            </a:r>
          </a:p>
          <a:p>
            <a:pPr marL="2825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570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52328"/>
          </a:xfrm>
        </p:spPr>
        <p:txBody>
          <a:bodyPr/>
          <a:lstStyle/>
          <a:p>
            <a:r>
              <a:rPr lang="en-US" dirty="0" smtClean="0"/>
              <a:t>Trends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3328"/>
            <a:ext cx="7583487" cy="4904402"/>
          </a:xfrm>
        </p:spPr>
        <p:txBody>
          <a:bodyPr/>
          <a:lstStyle/>
          <a:p>
            <a:r>
              <a:rPr lang="en-US" dirty="0" smtClean="0"/>
              <a:t>Ethnic Cuisines</a:t>
            </a:r>
          </a:p>
          <a:p>
            <a:r>
              <a:rPr lang="en-US" dirty="0" smtClean="0"/>
              <a:t>Pac Rim, “Asian Fusion”, Pan Asian</a:t>
            </a:r>
          </a:p>
          <a:p>
            <a:r>
              <a:rPr lang="en-US" dirty="0" smtClean="0"/>
              <a:t>Indian Cuisine</a:t>
            </a:r>
          </a:p>
          <a:p>
            <a:r>
              <a:rPr lang="en-US" dirty="0" smtClean="0"/>
              <a:t>Latin American Cuisines</a:t>
            </a:r>
          </a:p>
          <a:p>
            <a:r>
              <a:rPr lang="en-US" dirty="0" smtClean="0"/>
              <a:t>Cheese Courses</a:t>
            </a:r>
          </a:p>
          <a:p>
            <a:r>
              <a:rPr lang="en-US" dirty="0" smtClean="0"/>
              <a:t>“Street Foods”</a:t>
            </a:r>
          </a:p>
          <a:p>
            <a:r>
              <a:rPr lang="en-US" dirty="0" smtClean="0"/>
              <a:t>Specialty Breads</a:t>
            </a:r>
          </a:p>
          <a:p>
            <a:r>
              <a:rPr lang="en-US" dirty="0" smtClean="0"/>
              <a:t>Tableside ordering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47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Food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Involves a certain amount of guesswork</a:t>
            </a:r>
          </a:p>
          <a:p>
            <a:r>
              <a:rPr lang="en-US" dirty="0" smtClean="0"/>
              <a:t>Mistakes can (and will) Happen</a:t>
            </a:r>
          </a:p>
          <a:p>
            <a:r>
              <a:rPr lang="en-US" dirty="0" smtClean="0"/>
              <a:t>Keep Records – the past can help the present</a:t>
            </a:r>
          </a:p>
          <a:p>
            <a:r>
              <a:rPr lang="en-US" dirty="0" smtClean="0"/>
              <a:t>Know all you can about the client’s Guests</a:t>
            </a:r>
          </a:p>
          <a:p>
            <a:pPr lvl="1"/>
            <a:r>
              <a:rPr lang="en-US" dirty="0" smtClean="0"/>
              <a:t>Who – male, female, age, profession</a:t>
            </a:r>
          </a:p>
          <a:p>
            <a:pPr lvl="1"/>
            <a:r>
              <a:rPr lang="en-US" dirty="0" smtClean="0"/>
              <a:t>Local or Out of Town</a:t>
            </a:r>
          </a:p>
          <a:p>
            <a:pPr lvl="1"/>
            <a:r>
              <a:rPr lang="en-US" dirty="0" smtClean="0"/>
              <a:t>Pre or Post event ( i.e. Theater, Tailgate Party)</a:t>
            </a:r>
          </a:p>
          <a:p>
            <a:pPr lvl="1"/>
            <a:r>
              <a:rPr lang="en-US" dirty="0" smtClean="0"/>
              <a:t>Sophisticated or Occasional Party Goers</a:t>
            </a:r>
          </a:p>
          <a:p>
            <a:pPr lvl="1"/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Too Much Food is Better than Too Little ( but not TOO Much)</a:t>
            </a:r>
          </a:p>
        </p:txBody>
      </p:sp>
    </p:spTree>
    <p:extLst>
      <p:ext uri="{BB962C8B-B14F-4D97-AF65-F5344CB8AC3E}">
        <p14:creationId xmlns:p14="http://schemas.microsoft.com/office/powerpoint/2010/main" val="498201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is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Should be prepared for 5% to 20% extra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larger the group the small the % overage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20 people – prepare for 24 (20%)</a:t>
            </a:r>
          </a:p>
          <a:p>
            <a:pPr marL="0" indent="0">
              <a:buNone/>
            </a:pPr>
            <a:r>
              <a:rPr lang="en-US" dirty="0" smtClean="0"/>
              <a:t>	200 people – prepare for 215 (7.5 %)</a:t>
            </a:r>
          </a:p>
          <a:p>
            <a:pPr marL="0" indent="0">
              <a:buNone/>
            </a:pPr>
            <a:r>
              <a:rPr lang="en-US" dirty="0" smtClean="0"/>
              <a:t>These are general guidelines –</a:t>
            </a:r>
          </a:p>
          <a:p>
            <a:pPr marL="0" indent="0">
              <a:buNone/>
            </a:pPr>
            <a:r>
              <a:rPr lang="en-US" dirty="0" smtClean="0"/>
              <a:t>These overages should be calculated as part of the fee.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84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7"/>
            <a:ext cx="7583487" cy="48822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Hors d’oeuvres – </a:t>
            </a:r>
          </a:p>
          <a:p>
            <a:pPr lvl="8"/>
            <a:r>
              <a:rPr lang="en-US" dirty="0" smtClean="0"/>
              <a:t>4-8 pieces </a:t>
            </a:r>
            <a:r>
              <a:rPr lang="en-US" dirty="0" err="1" smtClean="0"/>
              <a:t>pp</a:t>
            </a:r>
            <a:r>
              <a:rPr lang="en-US" dirty="0" smtClean="0"/>
              <a:t> before dinner</a:t>
            </a:r>
          </a:p>
          <a:p>
            <a:pPr lvl="8"/>
            <a:r>
              <a:rPr lang="en-US" dirty="0" smtClean="0"/>
              <a:t>8 -12 pieces </a:t>
            </a:r>
            <a:r>
              <a:rPr lang="en-US" dirty="0" err="1" smtClean="0"/>
              <a:t>pp</a:t>
            </a:r>
            <a:r>
              <a:rPr lang="en-US" dirty="0" smtClean="0"/>
              <a:t> at food stations</a:t>
            </a:r>
          </a:p>
          <a:p>
            <a:pPr lvl="8"/>
            <a:r>
              <a:rPr lang="en-US" dirty="0" smtClean="0"/>
              <a:t>18-24 pieces </a:t>
            </a:r>
            <a:r>
              <a:rPr lang="en-US" dirty="0" err="1" smtClean="0"/>
              <a:t>pp</a:t>
            </a:r>
            <a:r>
              <a:rPr lang="en-US" dirty="0" smtClean="0"/>
              <a:t> – stand up dinner</a:t>
            </a:r>
          </a:p>
          <a:p>
            <a:r>
              <a:rPr lang="en-US" dirty="0" smtClean="0"/>
              <a:t>Large Shrimp</a:t>
            </a:r>
          </a:p>
          <a:p>
            <a:pPr lvl="8"/>
            <a:r>
              <a:rPr lang="en-US" dirty="0" smtClean="0"/>
              <a:t>1- 2 pieces </a:t>
            </a:r>
            <a:r>
              <a:rPr lang="en-US" dirty="0" err="1" smtClean="0"/>
              <a:t>butlered</a:t>
            </a:r>
            <a:endParaRPr lang="en-US" dirty="0" smtClean="0"/>
          </a:p>
          <a:p>
            <a:pPr lvl="8"/>
            <a:r>
              <a:rPr lang="en-US" dirty="0" smtClean="0"/>
              <a:t>4 -12 on a buffet</a:t>
            </a:r>
          </a:p>
          <a:p>
            <a:r>
              <a:rPr lang="en-US" dirty="0" smtClean="0"/>
              <a:t>Soup (1</a:t>
            </a:r>
            <a:r>
              <a:rPr lang="en-US" baseline="30000" dirty="0" smtClean="0"/>
              <a:t>st</a:t>
            </a:r>
            <a:r>
              <a:rPr lang="en-US" dirty="0" smtClean="0"/>
              <a:t> course)</a:t>
            </a:r>
          </a:p>
          <a:p>
            <a:r>
              <a:rPr lang="en-US" dirty="0" smtClean="0"/>
              <a:t>Salads</a:t>
            </a:r>
          </a:p>
          <a:p>
            <a:r>
              <a:rPr lang="en-US" dirty="0" smtClean="0"/>
              <a:t>Main Course</a:t>
            </a:r>
          </a:p>
          <a:p>
            <a:r>
              <a:rPr lang="en-US" dirty="0" smtClean="0"/>
              <a:t>Side Dishes</a:t>
            </a:r>
          </a:p>
          <a:p>
            <a:r>
              <a:rPr lang="en-US" dirty="0" smtClean="0"/>
              <a:t>Desserts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50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is Enough - Yields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foods require trimming – can lose up to 45 % on some foods</a:t>
            </a:r>
          </a:p>
          <a:p>
            <a:endParaRPr lang="en-US" dirty="0"/>
          </a:p>
          <a:p>
            <a:r>
              <a:rPr lang="en-US" dirty="0" smtClean="0"/>
              <a:t>Serving Size / Yield = Raw Portion Size </a:t>
            </a:r>
          </a:p>
          <a:p>
            <a:endParaRPr lang="en-US" dirty="0"/>
          </a:p>
          <a:p>
            <a:r>
              <a:rPr lang="en-US" dirty="0" smtClean="0"/>
              <a:t>Tenderloin 		4 oz. / 75% = 5.33 </a:t>
            </a:r>
            <a:r>
              <a:rPr lang="en-US" dirty="0" err="1" smtClean="0"/>
              <a:t>oz</a:t>
            </a:r>
            <a:endParaRPr lang="en-US" dirty="0" smtClean="0"/>
          </a:p>
          <a:p>
            <a:pPr lvl="4"/>
            <a:r>
              <a:rPr lang="en-US" dirty="0" smtClean="0"/>
              <a:t>150 guests X 5.33 </a:t>
            </a:r>
            <a:r>
              <a:rPr lang="en-US" dirty="0" err="1" smtClean="0"/>
              <a:t>oz</a:t>
            </a:r>
            <a:r>
              <a:rPr lang="en-US" dirty="0" smtClean="0"/>
              <a:t> = 799.5 </a:t>
            </a:r>
            <a:r>
              <a:rPr lang="en-US" dirty="0" err="1" smtClean="0"/>
              <a:t>oz</a:t>
            </a:r>
            <a:r>
              <a:rPr lang="en-US" dirty="0" smtClean="0"/>
              <a:t> / 16 = 49.96 </a:t>
            </a:r>
            <a:r>
              <a:rPr lang="en-US" dirty="0" err="1" smtClean="0"/>
              <a:t>lbs</a:t>
            </a:r>
            <a:r>
              <a:rPr lang="en-US" dirty="0" smtClean="0"/>
              <a:t> of Tenderloin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78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is Enough -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recipes to calculate raw ingredients for ordering</a:t>
            </a:r>
          </a:p>
          <a:p>
            <a:pPr marL="0" indent="0">
              <a:buNone/>
            </a:pPr>
            <a:r>
              <a:rPr lang="en-US" dirty="0" smtClean="0"/>
              <a:t>Match to the number of guests</a:t>
            </a:r>
          </a:p>
          <a:p>
            <a:pPr marL="0" indent="0">
              <a:buNone/>
            </a:pPr>
            <a:r>
              <a:rPr lang="en-US" dirty="0" smtClean="0"/>
              <a:t>Develop Menu cards in spreadsheet format – </a:t>
            </a:r>
          </a:p>
          <a:p>
            <a:pPr marL="0" indent="0">
              <a:buNone/>
            </a:pPr>
            <a:r>
              <a:rPr lang="en-US" dirty="0" smtClean="0"/>
              <a:t>Need knowledge of Quantity Food Preparation Techniques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84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Food Cost can be determined by multiplying the amount of each ingredient by the cost per unit</a:t>
            </a:r>
          </a:p>
          <a:p>
            <a:r>
              <a:rPr lang="en-US" dirty="0" smtClean="0"/>
              <a:t>Cost of the meal is the sum total of the cost of all ingredients – </a:t>
            </a:r>
          </a:p>
          <a:p>
            <a:r>
              <a:rPr lang="en-US" dirty="0" smtClean="0"/>
              <a:t>Don’t forget labor, props, etc. when calculating cost to the client.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91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be risky because of food safety guidelines</a:t>
            </a:r>
          </a:p>
          <a:p>
            <a:pPr marL="0" indent="0">
              <a:buNone/>
            </a:pPr>
            <a:r>
              <a:rPr lang="en-US" dirty="0" smtClean="0"/>
              <a:t>Throw Out</a:t>
            </a:r>
          </a:p>
          <a:p>
            <a:pPr marL="0" indent="0">
              <a:buNone/>
            </a:pPr>
            <a:r>
              <a:rPr lang="en-US" dirty="0" smtClean="0"/>
              <a:t>Give to Client (keep accurate HACCP records, label)</a:t>
            </a:r>
          </a:p>
          <a:p>
            <a:pPr marL="0" indent="0">
              <a:buNone/>
            </a:pPr>
            <a:r>
              <a:rPr lang="en-US" dirty="0" smtClean="0"/>
              <a:t>Reuse – </a:t>
            </a:r>
          </a:p>
          <a:p>
            <a:pPr marL="0" indent="0">
              <a:buNone/>
            </a:pPr>
            <a:r>
              <a:rPr lang="en-US" dirty="0" smtClean="0"/>
              <a:t>Give to Charity </a:t>
            </a:r>
          </a:p>
          <a:p>
            <a:pPr marL="0" indent="0">
              <a:buNone/>
            </a:pPr>
            <a:r>
              <a:rPr lang="en-US" dirty="0" smtClean="0"/>
              <a:t>Staff Meals (on </a:t>
            </a:r>
            <a:r>
              <a:rPr lang="en-US" dirty="0"/>
              <a:t>s</a:t>
            </a:r>
            <a:r>
              <a:rPr lang="en-US" dirty="0" smtClean="0"/>
              <a:t>ite only)</a:t>
            </a:r>
          </a:p>
          <a:p>
            <a:pPr marL="0" indent="0">
              <a:buNone/>
            </a:pPr>
            <a:r>
              <a:rPr lang="en-US" dirty="0" smtClean="0"/>
              <a:t>Use at companion facilities</a:t>
            </a:r>
          </a:p>
          <a:p>
            <a:pPr marL="0" indent="0">
              <a:buNone/>
            </a:pPr>
            <a:r>
              <a:rPr lang="en-US" dirty="0" smtClean="0"/>
              <a:t>Reward helpful people (valet </a:t>
            </a:r>
            <a:r>
              <a:rPr lang="en-US" dirty="0" err="1" smtClean="0"/>
              <a:t>parkers,etc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Return to vendor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24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Quiz Chapter 3 </a:t>
            </a:r>
          </a:p>
          <a:p>
            <a:endParaRPr lang="en-US" sz="3200" dirty="0"/>
          </a:p>
          <a:p>
            <a:r>
              <a:rPr lang="en-US" sz="3200" dirty="0" smtClean="0"/>
              <a:t>Chapter 4 – Beverage </a:t>
            </a:r>
            <a:r>
              <a:rPr lang="en-US" sz="3200" dirty="0" smtClean="0"/>
              <a:t>Service</a:t>
            </a:r>
          </a:p>
          <a:p>
            <a:r>
              <a:rPr lang="en-US" sz="3200" dirty="0" smtClean="0"/>
              <a:t>Chapter 8 – the Show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7686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More Details the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the guests? Age, Sex, Singles, Couples,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r>
              <a:rPr lang="en-US" dirty="0" smtClean="0"/>
              <a:t>Special Event or celebration</a:t>
            </a:r>
          </a:p>
          <a:p>
            <a:r>
              <a:rPr lang="en-US" dirty="0" smtClean="0"/>
              <a:t>Any socioeconomic, ethnic or religious factors</a:t>
            </a:r>
          </a:p>
          <a:p>
            <a:r>
              <a:rPr lang="en-US" dirty="0" smtClean="0"/>
              <a:t>Any Foods to include or avoid</a:t>
            </a:r>
          </a:p>
          <a:p>
            <a:r>
              <a:rPr lang="en-US" dirty="0" smtClean="0"/>
              <a:t>Client’s likes and dislikes about previous events</a:t>
            </a:r>
          </a:p>
          <a:p>
            <a:r>
              <a:rPr lang="en-US" dirty="0" smtClean="0"/>
              <a:t>Association or Corporate Affiliations</a:t>
            </a:r>
          </a:p>
          <a:p>
            <a:r>
              <a:rPr lang="en-US" dirty="0" smtClean="0"/>
              <a:t>Budgetary Considerations – where to spend the $$$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9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the event</a:t>
            </a:r>
          </a:p>
          <a:p>
            <a:r>
              <a:rPr lang="en-US" dirty="0" smtClean="0"/>
              <a:t>Is there a theme?</a:t>
            </a:r>
          </a:p>
          <a:p>
            <a:r>
              <a:rPr lang="en-US" dirty="0" smtClean="0"/>
              <a:t>Is there a budget?</a:t>
            </a:r>
          </a:p>
          <a:p>
            <a:r>
              <a:rPr lang="en-US" dirty="0" smtClean="0"/>
              <a:t>What beverages will be served</a:t>
            </a:r>
          </a:p>
          <a:p>
            <a:r>
              <a:rPr lang="en-US" dirty="0" smtClean="0"/>
              <a:t>Group Dynamics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1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ready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Recommendations on foods based on budget</a:t>
            </a:r>
          </a:p>
          <a:p>
            <a:r>
              <a:rPr lang="en-US" dirty="0" smtClean="0"/>
              <a:t>What type of service would be best?</a:t>
            </a:r>
          </a:p>
          <a:p>
            <a:r>
              <a:rPr lang="en-US" dirty="0" smtClean="0"/>
              <a:t>What is a reasonable cost for this type of event?</a:t>
            </a:r>
          </a:p>
          <a:p>
            <a:r>
              <a:rPr lang="en-US" dirty="0" smtClean="0"/>
              <a:t>Set up and tear down time?</a:t>
            </a:r>
          </a:p>
          <a:p>
            <a:r>
              <a:rPr lang="en-US" dirty="0" smtClean="0"/>
              <a:t>What is included in price (linens, tables, chairs,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I supply my own liquor?</a:t>
            </a:r>
          </a:p>
          <a:p>
            <a:r>
              <a:rPr lang="en-US" dirty="0" smtClean="0"/>
              <a:t>Is a guarantee required?</a:t>
            </a:r>
          </a:p>
          <a:p>
            <a:r>
              <a:rPr lang="en-US" dirty="0" smtClean="0"/>
              <a:t>Are special permits needed?</a:t>
            </a:r>
          </a:p>
          <a:p>
            <a:r>
              <a:rPr lang="en-US" dirty="0" smtClean="0"/>
              <a:t>Refund and cancellation policies.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5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Menu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Seated and Served Meals – </a:t>
            </a:r>
            <a:endParaRPr lang="en-US" dirty="0"/>
          </a:p>
          <a:p>
            <a:pPr lvl="1"/>
            <a:r>
              <a:rPr lang="en-US" dirty="0" smtClean="0"/>
              <a:t>Server </a:t>
            </a:r>
          </a:p>
          <a:p>
            <a:pPr lvl="1"/>
            <a:r>
              <a:rPr lang="en-US" dirty="0" smtClean="0"/>
              <a:t>Family Style</a:t>
            </a:r>
          </a:p>
          <a:p>
            <a:r>
              <a:rPr lang="en-US" dirty="0" smtClean="0"/>
              <a:t>Buffets</a:t>
            </a:r>
          </a:p>
          <a:p>
            <a:r>
              <a:rPr lang="en-US" dirty="0" smtClean="0"/>
              <a:t>Food stations (or Action Stations)</a:t>
            </a:r>
          </a:p>
          <a:p>
            <a:r>
              <a:rPr lang="en-US" dirty="0" smtClean="0"/>
              <a:t>“Stand up” Cocktail Parties </a:t>
            </a:r>
          </a:p>
          <a:p>
            <a:r>
              <a:rPr lang="en-US" dirty="0" smtClean="0"/>
              <a:t>Barbeques and Picnics</a:t>
            </a:r>
          </a:p>
          <a:p>
            <a:r>
              <a:rPr lang="en-US" dirty="0" smtClean="0"/>
              <a:t>Combinations or variations of several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9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05219"/>
            <a:ext cx="7583487" cy="553251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Buffets</a:t>
            </a:r>
          </a:p>
          <a:p>
            <a:pPr lvl="1"/>
            <a:r>
              <a:rPr lang="en-US" sz="2400" dirty="0" smtClean="0"/>
              <a:t>Self Service – less staffing required</a:t>
            </a:r>
          </a:p>
          <a:p>
            <a:pPr lvl="1"/>
            <a:r>
              <a:rPr lang="en-US" sz="2400" dirty="0" smtClean="0"/>
              <a:t>Variety of foods available</a:t>
            </a:r>
          </a:p>
          <a:p>
            <a:pPr lvl="1"/>
            <a:r>
              <a:rPr lang="en-US" sz="2400" dirty="0" smtClean="0"/>
              <a:t>Always must look full – must prepare more food</a:t>
            </a:r>
          </a:p>
          <a:p>
            <a:pPr lvl="1"/>
            <a:r>
              <a:rPr lang="en-US" sz="2400" dirty="0" smtClean="0"/>
              <a:t>May or may not be more expensive than plated</a:t>
            </a:r>
          </a:p>
          <a:p>
            <a:pPr lvl="1"/>
            <a:r>
              <a:rPr lang="en-US" sz="2400" dirty="0" smtClean="0"/>
              <a:t>Minimum selection should be</a:t>
            </a:r>
          </a:p>
          <a:p>
            <a:pPr lvl="2"/>
            <a:r>
              <a:rPr lang="en-US" sz="2400" dirty="0" smtClean="0"/>
              <a:t>One Salad</a:t>
            </a:r>
          </a:p>
          <a:p>
            <a:pPr lvl="2"/>
            <a:r>
              <a:rPr lang="en-US" sz="2400" dirty="0" smtClean="0"/>
              <a:t>One to two entrée choices</a:t>
            </a:r>
          </a:p>
          <a:p>
            <a:pPr lvl="2"/>
            <a:r>
              <a:rPr lang="en-US" sz="2400" dirty="0" smtClean="0"/>
              <a:t>One starch</a:t>
            </a:r>
          </a:p>
          <a:p>
            <a:pPr lvl="2"/>
            <a:r>
              <a:rPr lang="en-US" sz="2400" dirty="0" smtClean="0"/>
              <a:t>One vegetable</a:t>
            </a:r>
          </a:p>
          <a:p>
            <a:pPr lvl="2"/>
            <a:r>
              <a:rPr lang="en-US" sz="2400" dirty="0" smtClean="0"/>
              <a:t>Breads</a:t>
            </a:r>
          </a:p>
          <a:p>
            <a:pPr lvl="2"/>
            <a:r>
              <a:rPr lang="en-US" sz="2400" dirty="0" smtClean="0"/>
              <a:t>Desserts and Coffee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313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70401"/>
          </a:xfrm>
        </p:spPr>
        <p:txBody>
          <a:bodyPr/>
          <a:lstStyle/>
          <a:p>
            <a:r>
              <a:rPr lang="en-US" dirty="0" smtClean="0"/>
              <a:t>Food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51401"/>
            <a:ext cx="7583487" cy="49863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 well when the venue is spread out</a:t>
            </a:r>
          </a:p>
          <a:p>
            <a:r>
              <a:rPr lang="en-US" dirty="0" smtClean="0"/>
              <a:t>A Variety of International Foods are Offered</a:t>
            </a:r>
          </a:p>
          <a:p>
            <a:r>
              <a:rPr lang="en-US" dirty="0" smtClean="0"/>
              <a:t>When the client wants people to mingle</a:t>
            </a:r>
          </a:p>
          <a:p>
            <a:r>
              <a:rPr lang="en-US" dirty="0" smtClean="0"/>
              <a:t>Can be staffed or not staffed or a combination of both</a:t>
            </a:r>
          </a:p>
          <a:p>
            <a:r>
              <a:rPr lang="en-US" dirty="0" smtClean="0"/>
              <a:t>Can  be hors d’oeuvres, Main Course or Dessert</a:t>
            </a:r>
          </a:p>
          <a:p>
            <a:r>
              <a:rPr lang="en-US" dirty="0" smtClean="0"/>
              <a:t>Popular Concepts include:</a:t>
            </a:r>
          </a:p>
          <a:p>
            <a:pPr lvl="1"/>
            <a:r>
              <a:rPr lang="en-US" dirty="0" smtClean="0"/>
              <a:t>Stir fry cooked to order</a:t>
            </a:r>
          </a:p>
          <a:p>
            <a:pPr lvl="1"/>
            <a:r>
              <a:rPr lang="en-US" dirty="0" smtClean="0"/>
              <a:t>Egg / Omelet Stations</a:t>
            </a:r>
          </a:p>
          <a:p>
            <a:pPr lvl="1"/>
            <a:r>
              <a:rPr lang="en-US" dirty="0" smtClean="0"/>
              <a:t>Fajitas, Tacos</a:t>
            </a:r>
          </a:p>
          <a:p>
            <a:pPr lvl="1"/>
            <a:r>
              <a:rPr lang="en-US" dirty="0" smtClean="0"/>
              <a:t>Pastas</a:t>
            </a:r>
          </a:p>
          <a:p>
            <a:pPr lvl="1"/>
            <a:r>
              <a:rPr lang="en-US" dirty="0" smtClean="0"/>
              <a:t>Meat Carving Stations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32528"/>
            <a:ext cx="7583487" cy="550520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Stand up Cocktail Parties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Either passed (or </a:t>
            </a:r>
            <a:r>
              <a:rPr lang="en-US" dirty="0" err="1" smtClean="0"/>
              <a:t>Butlered</a:t>
            </a:r>
            <a:r>
              <a:rPr lang="en-US" dirty="0" smtClean="0"/>
              <a:t>) or on buffet tables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Should be bite sized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Should be easy to handle with beverage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Barbeques and Picnics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Typically an outdoor event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Can be simple or complex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All Cultures have some form of BBQ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52546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191</TotalTime>
  <Words>1254</Words>
  <Application>Microsoft Macintosh PowerPoint</Application>
  <PresentationFormat>On-screen Show (4:3)</PresentationFormat>
  <Paragraphs>280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Revolution</vt:lpstr>
      <vt:lpstr>Menu Planning</vt:lpstr>
      <vt:lpstr>Menu Planning Principles</vt:lpstr>
      <vt:lpstr>The More Details the Better</vt:lpstr>
      <vt:lpstr>Questions for clients</vt:lpstr>
      <vt:lpstr>Be ready to answer</vt:lpstr>
      <vt:lpstr>Basic Menu Categories</vt:lpstr>
      <vt:lpstr>PowerPoint Presentation</vt:lpstr>
      <vt:lpstr>Food Stations</vt:lpstr>
      <vt:lpstr>PowerPoint Presentation</vt:lpstr>
      <vt:lpstr>Catering Menus</vt:lpstr>
      <vt:lpstr>Dietary and Nutritional Claims</vt:lpstr>
      <vt:lpstr>Big “8” Allergens</vt:lpstr>
      <vt:lpstr>Menu Types</vt:lpstr>
      <vt:lpstr>Menu Types</vt:lpstr>
      <vt:lpstr>Guidelines</vt:lpstr>
      <vt:lpstr>Special Diets</vt:lpstr>
      <vt:lpstr>Food Presentation</vt:lpstr>
      <vt:lpstr>Serving and Holding Options</vt:lpstr>
      <vt:lpstr>Culinary Trends</vt:lpstr>
      <vt:lpstr>Trends </vt:lpstr>
      <vt:lpstr>Computing Food Quantities</vt:lpstr>
      <vt:lpstr>How Much is Enough</vt:lpstr>
      <vt:lpstr>General Guidelines</vt:lpstr>
      <vt:lpstr>How Much is Enough - Yields</vt:lpstr>
      <vt:lpstr>How Much is Enough - Ordering</vt:lpstr>
      <vt:lpstr>Food Cost</vt:lpstr>
      <vt:lpstr>Leftovers</vt:lpstr>
      <vt:lpstr>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Planning</dc:title>
  <dc:creator>Raleigh Whitehurst</dc:creator>
  <cp:lastModifiedBy>Raleigh Whitehurst</cp:lastModifiedBy>
  <cp:revision>19</cp:revision>
  <cp:lastPrinted>2013-01-27T18:05:37Z</cp:lastPrinted>
  <dcterms:created xsi:type="dcterms:W3CDTF">2013-01-27T15:48:19Z</dcterms:created>
  <dcterms:modified xsi:type="dcterms:W3CDTF">2014-01-13T18:13:24Z</dcterms:modified>
</cp:coreProperties>
</file>